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9" r:id="rId4"/>
    <p:sldId id="267" r:id="rId5"/>
    <p:sldId id="260" r:id="rId6"/>
    <p:sldId id="262" r:id="rId7"/>
    <p:sldId id="261" r:id="rId8"/>
    <p:sldId id="263" r:id="rId9"/>
    <p:sldId id="266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E7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342" autoAdjust="0"/>
  </p:normalViewPr>
  <p:slideViewPr>
    <p:cSldViewPr>
      <p:cViewPr varScale="1">
        <p:scale>
          <a:sx n="61" d="100"/>
          <a:sy n="61" d="100"/>
        </p:scale>
        <p:origin x="-16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CD6447-17D4-4BA8-B0F2-5408AC8DB0FB}" type="datetimeFigureOut">
              <a:rPr lang="it-IT" smtClean="0"/>
              <a:t>16/12/2015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3D4F1F-F116-4473-A1F4-BBACDE1D3C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2177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In</a:t>
            </a:r>
            <a:r>
              <a:rPr lang="it-IT" baseline="0" dirty="0" smtClean="0"/>
              <a:t> ogni cartella sono già presenti: la lista dei membri dei singoli </a:t>
            </a:r>
            <a:r>
              <a:rPr lang="it-IT" baseline="0" dirty="0" err="1" smtClean="0"/>
              <a:t>gdl</a:t>
            </a:r>
            <a:r>
              <a:rPr lang="it-IT" baseline="0" dirty="0" smtClean="0"/>
              <a:t> – le presentazioni esibite durante l’incontro del 17/12 – i documenti di lavoro di ciascun </a:t>
            </a:r>
            <a:r>
              <a:rPr lang="it-IT" baseline="0" dirty="0" err="1" smtClean="0"/>
              <a:t>gdl</a:t>
            </a:r>
            <a:r>
              <a:rPr lang="it-IT" baseline="0" dirty="0" smtClean="0"/>
              <a:t> – alcuni rapporti di comune interesse sulle tematiche dell’osservatorio.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D4F1F-F116-4473-A1F4-BBACDE1D3C1D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7151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31AB-334C-4483-8C96-4F2F7647E058}" type="datetimeFigureOut">
              <a:rPr lang="it-IT" smtClean="0"/>
              <a:t>16/12/2015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ACEDB-E50C-4F9B-B273-3289957E6D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2922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31AB-334C-4483-8C96-4F2F7647E058}" type="datetimeFigureOut">
              <a:rPr lang="it-IT" smtClean="0"/>
              <a:t>16/12/2015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ACEDB-E50C-4F9B-B273-3289957E6D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2431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31AB-334C-4483-8C96-4F2F7647E058}" type="datetimeFigureOut">
              <a:rPr lang="it-IT" smtClean="0"/>
              <a:t>16/12/2015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ACEDB-E50C-4F9B-B273-3289957E6D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7319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31AB-334C-4483-8C96-4F2F7647E058}" type="datetimeFigureOut">
              <a:rPr lang="it-IT" smtClean="0"/>
              <a:t>16/12/2015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ACEDB-E50C-4F9B-B273-3289957E6D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0657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31AB-334C-4483-8C96-4F2F7647E058}" type="datetimeFigureOut">
              <a:rPr lang="it-IT" smtClean="0"/>
              <a:t>16/12/2015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ACEDB-E50C-4F9B-B273-3289957E6D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1884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31AB-334C-4483-8C96-4F2F7647E058}" type="datetimeFigureOut">
              <a:rPr lang="it-IT" smtClean="0"/>
              <a:t>16/12/2015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ACEDB-E50C-4F9B-B273-3289957E6D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4836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31AB-334C-4483-8C96-4F2F7647E058}" type="datetimeFigureOut">
              <a:rPr lang="it-IT" smtClean="0"/>
              <a:t>16/12/2015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ACEDB-E50C-4F9B-B273-3289957E6D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3262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31AB-334C-4483-8C96-4F2F7647E058}" type="datetimeFigureOut">
              <a:rPr lang="it-IT" smtClean="0"/>
              <a:t>16/12/2015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ACEDB-E50C-4F9B-B273-3289957E6D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3362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31AB-334C-4483-8C96-4F2F7647E058}" type="datetimeFigureOut">
              <a:rPr lang="it-IT" smtClean="0"/>
              <a:t>16/12/2015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ACEDB-E50C-4F9B-B273-3289957E6D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9136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31AB-334C-4483-8C96-4F2F7647E058}" type="datetimeFigureOut">
              <a:rPr lang="it-IT" smtClean="0"/>
              <a:t>16/12/2015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ACEDB-E50C-4F9B-B273-3289957E6D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8260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31AB-334C-4483-8C96-4F2F7647E058}" type="datetimeFigureOut">
              <a:rPr lang="it-IT" smtClean="0"/>
              <a:t>16/12/2015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ACEDB-E50C-4F9B-B273-3289957E6D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8982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A31AB-334C-4483-8C96-4F2F7647E058}" type="datetimeFigureOut">
              <a:rPr lang="it-IT" smtClean="0"/>
              <a:t>16/12/2015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ACEDB-E50C-4F9B-B273-3289957E6D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0680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6.png"/><Relationship Id="rId7" Type="http://schemas.openxmlformats.org/officeDocument/2006/relationships/hyperlink" Target="http://www.futureofcarsharing.com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://osservatoriosharingmobility.it/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124233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chemeClr val="bg1"/>
                </a:solidFill>
              </a:rPr>
              <a:t>AREA COMUNICAZIONE &amp; MEDIA INVOLVEMENT</a:t>
            </a:r>
            <a:endParaRPr lang="it-IT" sz="3200" b="1" dirty="0">
              <a:solidFill>
                <a:schemeClr val="bg1"/>
              </a:solidFill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238" y="-134155"/>
            <a:ext cx="3073524" cy="15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59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arrotondato 16"/>
          <p:cNvSpPr/>
          <p:nvPr/>
        </p:nvSpPr>
        <p:spPr>
          <a:xfrm>
            <a:off x="5054530" y="3112121"/>
            <a:ext cx="3240360" cy="325320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arrotondato 15"/>
          <p:cNvSpPr/>
          <p:nvPr/>
        </p:nvSpPr>
        <p:spPr>
          <a:xfrm>
            <a:off x="755576" y="3006213"/>
            <a:ext cx="3240360" cy="33525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2627784" y="836712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smtClean="0">
                <a:solidFill>
                  <a:srgbClr val="C00000"/>
                </a:solidFill>
              </a:rPr>
              <a:t>COMUNICAZIONE</a:t>
            </a:r>
            <a:endParaRPr lang="it-IT" sz="4000" b="1" dirty="0">
              <a:solidFill>
                <a:srgbClr val="C00000"/>
              </a:solidFill>
            </a:endParaRPr>
          </a:p>
        </p:txBody>
      </p:sp>
      <p:sp>
        <p:nvSpPr>
          <p:cNvPr id="4" name="Rettangolo arrotondato 3"/>
          <p:cNvSpPr/>
          <p:nvPr/>
        </p:nvSpPr>
        <p:spPr>
          <a:xfrm>
            <a:off x="755576" y="2311394"/>
            <a:ext cx="3240360" cy="138963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1475656" y="2801222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C00000"/>
                </a:solidFill>
              </a:rPr>
              <a:t>ESTERNA</a:t>
            </a:r>
            <a:endParaRPr lang="it-IT" sz="2800" b="1" dirty="0">
              <a:solidFill>
                <a:srgbClr val="C00000"/>
              </a:solidFill>
            </a:endParaRPr>
          </a:p>
        </p:txBody>
      </p:sp>
      <p:sp>
        <p:nvSpPr>
          <p:cNvPr id="5" name="Rettangolo arrotondato 4"/>
          <p:cNvSpPr/>
          <p:nvPr/>
        </p:nvSpPr>
        <p:spPr>
          <a:xfrm>
            <a:off x="5076056" y="2311394"/>
            <a:ext cx="3240360" cy="138963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5796136" y="2801222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C00000"/>
                </a:solidFill>
              </a:rPr>
              <a:t>INTERNA</a:t>
            </a:r>
            <a:endParaRPr lang="it-IT" sz="2800" b="1" dirty="0">
              <a:solidFill>
                <a:srgbClr val="C00000"/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971600" y="3989063"/>
            <a:ext cx="275430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dirty="0" smtClean="0"/>
              <a:t>Sito internet dedicato</a:t>
            </a:r>
          </a:p>
          <a:p>
            <a:pPr algn="ctr">
              <a:lnSpc>
                <a:spcPct val="150000"/>
              </a:lnSpc>
            </a:pPr>
            <a:r>
              <a:rPr lang="it-IT" dirty="0" smtClean="0"/>
              <a:t>Aggiornamento e visibilità alle novità degli operatori</a:t>
            </a:r>
            <a:endParaRPr lang="it-IT" dirty="0" smtClean="0"/>
          </a:p>
          <a:p>
            <a:pPr algn="ctr">
              <a:lnSpc>
                <a:spcPct val="150000"/>
              </a:lnSpc>
            </a:pPr>
            <a:r>
              <a:rPr lang="it-IT" dirty="0" smtClean="0"/>
              <a:t>Presenza nei social media</a:t>
            </a:r>
          </a:p>
          <a:p>
            <a:pPr algn="ctr">
              <a:lnSpc>
                <a:spcPct val="150000"/>
              </a:lnSpc>
            </a:pPr>
            <a:r>
              <a:rPr lang="it-IT" dirty="0" smtClean="0"/>
              <a:t>Eventi pubblici</a:t>
            </a:r>
          </a:p>
          <a:p>
            <a:pPr algn="ctr">
              <a:lnSpc>
                <a:spcPct val="150000"/>
              </a:lnSpc>
            </a:pPr>
            <a:r>
              <a:rPr lang="it-IT" dirty="0" smtClean="0"/>
              <a:t>Ufficio stampa</a:t>
            </a:r>
            <a:endParaRPr lang="it-IT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5319083" y="4141614"/>
            <a:ext cx="275430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dirty="0" smtClean="0"/>
              <a:t>Base camp</a:t>
            </a:r>
          </a:p>
          <a:p>
            <a:pPr algn="ctr">
              <a:lnSpc>
                <a:spcPct val="150000"/>
              </a:lnSpc>
            </a:pPr>
            <a:r>
              <a:rPr lang="it-IT" dirty="0"/>
              <a:t>E</a:t>
            </a:r>
            <a:r>
              <a:rPr lang="it-IT" dirty="0" smtClean="0"/>
              <a:t>mail</a:t>
            </a:r>
          </a:p>
          <a:p>
            <a:pPr algn="ctr">
              <a:lnSpc>
                <a:spcPct val="150000"/>
              </a:lnSpc>
            </a:pPr>
            <a:r>
              <a:rPr lang="it-IT" dirty="0" smtClean="0"/>
              <a:t>Incontri </a:t>
            </a:r>
            <a:r>
              <a:rPr lang="it-IT" dirty="0" err="1" smtClean="0"/>
              <a:t>GdL</a:t>
            </a:r>
            <a:endParaRPr lang="it-IT" dirty="0" smtClean="0"/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7" y="0"/>
            <a:ext cx="2191876" cy="773186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73057" y="1083760"/>
            <a:ext cx="971600" cy="921676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276" y="1157202"/>
            <a:ext cx="971600" cy="921676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13180"/>
            <a:ext cx="1699667" cy="59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51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8864" y="620688"/>
            <a:ext cx="8229600" cy="778098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rgbClr val="C00000"/>
                </a:solidFill>
              </a:rPr>
              <a:t>COMUNICAZIONE INTERNA</a:t>
            </a:r>
            <a:endParaRPr lang="it-IT" sz="3200" b="1" dirty="0">
              <a:solidFill>
                <a:srgbClr val="C00000"/>
              </a:solidFill>
            </a:endParaRPr>
          </a:p>
        </p:txBody>
      </p:sp>
      <p:sp>
        <p:nvSpPr>
          <p:cNvPr id="5" name="Rettangolo arrotondato 4"/>
          <p:cNvSpPr/>
          <p:nvPr/>
        </p:nvSpPr>
        <p:spPr>
          <a:xfrm>
            <a:off x="3275856" y="1597210"/>
            <a:ext cx="2592288" cy="54651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arrotondato 5"/>
          <p:cNvSpPr/>
          <p:nvPr/>
        </p:nvSpPr>
        <p:spPr>
          <a:xfrm>
            <a:off x="6156176" y="1597210"/>
            <a:ext cx="2592288" cy="54651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4127809" y="1671191"/>
            <a:ext cx="8883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C00000"/>
                </a:solidFill>
              </a:rPr>
              <a:t>Email</a:t>
            </a:r>
            <a:endParaRPr lang="it-IT" sz="2400" b="1" dirty="0">
              <a:solidFill>
                <a:srgbClr val="C00000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6583911" y="1671191"/>
            <a:ext cx="17368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C00000"/>
                </a:solidFill>
              </a:rPr>
              <a:t>Incontri </a:t>
            </a:r>
            <a:r>
              <a:rPr lang="it-IT" sz="2400" b="1" dirty="0" err="1" smtClean="0">
                <a:solidFill>
                  <a:srgbClr val="C00000"/>
                </a:solidFill>
              </a:rPr>
              <a:t>GdL</a:t>
            </a:r>
            <a:endParaRPr lang="it-IT" sz="2400" b="1" dirty="0">
              <a:solidFill>
                <a:srgbClr val="C00000"/>
              </a:solidFill>
            </a:endParaRPr>
          </a:p>
        </p:txBody>
      </p:sp>
      <p:sp>
        <p:nvSpPr>
          <p:cNvPr id="13" name="Fumetto 1 12"/>
          <p:cNvSpPr/>
          <p:nvPr/>
        </p:nvSpPr>
        <p:spPr>
          <a:xfrm rot="10800000">
            <a:off x="323528" y="2636912"/>
            <a:ext cx="8496944" cy="4104456"/>
          </a:xfrm>
          <a:prstGeom prst="wedgeRectCallout">
            <a:avLst>
              <a:gd name="adj1" fmla="val 24975"/>
              <a:gd name="adj2" fmla="val 62993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1" t="32986" r="29893" b="14237"/>
          <a:stretch/>
        </p:blipFill>
        <p:spPr bwMode="auto">
          <a:xfrm>
            <a:off x="-4933056" y="2567717"/>
            <a:ext cx="4128388" cy="2997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arrotondato 3"/>
          <p:cNvSpPr/>
          <p:nvPr/>
        </p:nvSpPr>
        <p:spPr>
          <a:xfrm>
            <a:off x="395536" y="1587866"/>
            <a:ext cx="2592288" cy="54651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915763" y="1661847"/>
            <a:ext cx="15518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400" b="1" dirty="0">
                <a:solidFill>
                  <a:srgbClr val="C00000"/>
                </a:solidFill>
              </a:rPr>
              <a:t>Base camp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611561" y="2809420"/>
            <a:ext cx="3732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www.3.basecamp.com</a:t>
            </a:r>
            <a:endParaRPr lang="it-IT" sz="2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9" t="17899" r="23805" b="59829"/>
          <a:stretch/>
        </p:blipFill>
        <p:spPr bwMode="auto">
          <a:xfrm>
            <a:off x="-5546103" y="1597210"/>
            <a:ext cx="5121562" cy="1181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sellaDiTesto 14"/>
          <p:cNvSpPr txBox="1"/>
          <p:nvPr/>
        </p:nvSpPr>
        <p:spPr>
          <a:xfrm>
            <a:off x="611561" y="3335557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Permette la condivisione della documentazione tra i membri del </a:t>
            </a:r>
            <a:r>
              <a:rPr lang="it-IT" dirty="0" err="1" smtClean="0"/>
              <a:t>gdl</a:t>
            </a:r>
            <a:r>
              <a:rPr lang="it-IT" dirty="0" smtClean="0"/>
              <a:t>; permette di inviare messaggi istantanei tra i membri e i creare i To-</a:t>
            </a:r>
            <a:r>
              <a:rPr lang="it-IT" dirty="0" err="1" smtClean="0"/>
              <a:t>dos</a:t>
            </a:r>
            <a:r>
              <a:rPr lang="it-IT" dirty="0" smtClean="0"/>
              <a:t>. Per iniziare a utilizzare questo strumento sarà sufficiente accettare  l’invito che riceverete via email.   </a:t>
            </a:r>
            <a:endParaRPr lang="it-IT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24" t="50241" r="25899" b="31410"/>
          <a:stretch/>
        </p:blipFill>
        <p:spPr bwMode="auto">
          <a:xfrm>
            <a:off x="1195785" y="4721240"/>
            <a:ext cx="7082481" cy="1688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7" y="0"/>
            <a:ext cx="2191876" cy="773186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13180"/>
            <a:ext cx="1699667" cy="59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23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518864" y="402847"/>
            <a:ext cx="8229600" cy="778098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rgbClr val="C00000"/>
                </a:solidFill>
              </a:rPr>
              <a:t>BASECAMP</a:t>
            </a:r>
            <a:endParaRPr lang="it-IT" b="1" dirty="0">
              <a:solidFill>
                <a:srgbClr val="C00000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7" y="0"/>
            <a:ext cx="2191876" cy="773186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26845" y="1365626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Nella sezione documenti sono presenti 4 cartelle: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95784" y="2204864"/>
            <a:ext cx="2657271" cy="200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198724"/>
            <a:ext cx="2657271" cy="200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959" y="4588196"/>
            <a:ext cx="2657271" cy="200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95785" y="4554638"/>
            <a:ext cx="2657271" cy="200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sellaDiTesto 12"/>
          <p:cNvSpPr txBox="1"/>
          <p:nvPr/>
        </p:nvSpPr>
        <p:spPr>
          <a:xfrm>
            <a:off x="1331640" y="2852936"/>
            <a:ext cx="23762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chemeClr val="bg1"/>
                </a:solidFill>
              </a:rPr>
              <a:t>DATI</a:t>
            </a:r>
          </a:p>
          <a:p>
            <a:pPr algn="ctr"/>
            <a:r>
              <a:rPr lang="it-IT" sz="3200" b="1" dirty="0" smtClean="0">
                <a:solidFill>
                  <a:schemeClr val="bg1"/>
                </a:solidFill>
              </a:rPr>
              <a:t>INDAGINI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4860032" y="2828439"/>
            <a:ext cx="32259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700" b="1" dirty="0" smtClean="0">
                <a:solidFill>
                  <a:schemeClr val="bg1"/>
                </a:solidFill>
              </a:rPr>
              <a:t>STRUMENTI</a:t>
            </a:r>
          </a:p>
          <a:p>
            <a:pPr algn="ctr"/>
            <a:r>
              <a:rPr lang="it-IT" sz="2700" b="1" dirty="0" smtClean="0">
                <a:solidFill>
                  <a:schemeClr val="bg1"/>
                </a:solidFill>
              </a:rPr>
              <a:t>NORMATIVI FONTI NORMATIVE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5326261" y="5301208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bg1"/>
                </a:solidFill>
              </a:rPr>
              <a:t>SOTTOCARTELLA DOCUMENTI </a:t>
            </a:r>
            <a:r>
              <a:rPr lang="it-IT" b="1" dirty="0" smtClean="0">
                <a:solidFill>
                  <a:schemeClr val="bg1"/>
                </a:solidFill>
              </a:rPr>
              <a:t>di</a:t>
            </a:r>
            <a:r>
              <a:rPr lang="it-IT" sz="2400" b="1" dirty="0" smtClean="0">
                <a:solidFill>
                  <a:schemeClr val="bg1"/>
                </a:solidFill>
              </a:rPr>
              <a:t> RIFERIMENTO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1251186" y="5542097"/>
            <a:ext cx="2546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bg1"/>
                </a:solidFill>
              </a:rPr>
              <a:t>COMUNICAZIONE</a:t>
            </a: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13180"/>
            <a:ext cx="1699667" cy="59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552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7" y="0"/>
            <a:ext cx="2191876" cy="773186"/>
          </a:xfrm>
          <a:prstGeom prst="rect">
            <a:avLst/>
          </a:prstGeom>
        </p:spPr>
      </p:pic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518864" y="620688"/>
            <a:ext cx="8229600" cy="778098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rgbClr val="C00000"/>
                </a:solidFill>
              </a:rPr>
              <a:t>COMUNICAZIONE ESTERNA</a:t>
            </a:r>
            <a:endParaRPr lang="it-IT" sz="3200" b="1" dirty="0">
              <a:solidFill>
                <a:srgbClr val="C0000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59679" y="3646669"/>
            <a:ext cx="36431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/>
              <a:t>SITO INTERNET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5859196" y="3389731"/>
            <a:ext cx="19884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2400" b="1" dirty="0" smtClean="0">
                <a:solidFill>
                  <a:prstClr val="black"/>
                </a:solidFill>
              </a:rPr>
              <a:t>NEWS DAGLI OPERATORI</a:t>
            </a:r>
            <a:endParaRPr lang="it-IT" sz="2400" dirty="0" smtClean="0">
              <a:solidFill>
                <a:prstClr val="black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2582316" y="2809048"/>
            <a:ext cx="35686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>
                <a:solidFill>
                  <a:prstClr val="black"/>
                </a:solidFill>
              </a:rPr>
              <a:t>PRESENZA NEI </a:t>
            </a:r>
          </a:p>
          <a:p>
            <a:pPr algn="ctr"/>
            <a:r>
              <a:rPr lang="it-IT" sz="2400" b="1" dirty="0" smtClean="0">
                <a:solidFill>
                  <a:prstClr val="black"/>
                </a:solidFill>
              </a:rPr>
              <a:t>SOCIAL MEDIA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1981349" y="5858238"/>
            <a:ext cx="17709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>
                <a:solidFill>
                  <a:prstClr val="black"/>
                </a:solidFill>
              </a:rPr>
              <a:t>UFFICIO </a:t>
            </a:r>
          </a:p>
          <a:p>
            <a:pPr algn="ctr"/>
            <a:r>
              <a:rPr lang="it-IT" sz="2400" b="1" dirty="0" smtClean="0">
                <a:solidFill>
                  <a:prstClr val="black"/>
                </a:solidFill>
              </a:rPr>
              <a:t>STAMPA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3798774" y="5858239"/>
            <a:ext cx="42912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>
                <a:solidFill>
                  <a:prstClr val="black"/>
                </a:solidFill>
              </a:rPr>
              <a:t>CONFERENZA NAZIONALE SHARING MOBILITY</a:t>
            </a: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682" y="1306399"/>
            <a:ext cx="1440358" cy="1440358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380" y="1871509"/>
            <a:ext cx="1911836" cy="1518222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840" y="2016269"/>
            <a:ext cx="1695861" cy="1695861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705" y="4218021"/>
            <a:ext cx="1640217" cy="1640217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398" y="4310829"/>
            <a:ext cx="1550325" cy="1550325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13180"/>
            <a:ext cx="1699667" cy="59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10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96" b="21930"/>
          <a:stretch/>
        </p:blipFill>
        <p:spPr bwMode="auto">
          <a:xfrm>
            <a:off x="251520" y="3546276"/>
            <a:ext cx="8576609" cy="3051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7" y="0"/>
            <a:ext cx="2191876" cy="773186"/>
          </a:xfrm>
          <a:prstGeom prst="rect">
            <a:avLst/>
          </a:prstGeom>
        </p:spPr>
      </p:pic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518864" y="620688"/>
            <a:ext cx="8229600" cy="778098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rgbClr val="C00000"/>
                </a:solidFill>
              </a:rPr>
              <a:t>COMUNICAZIONE ESTERNA</a:t>
            </a:r>
            <a:endParaRPr lang="it-IT" sz="3200" b="1" dirty="0">
              <a:solidFill>
                <a:srgbClr val="C0000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291723" y="1196752"/>
            <a:ext cx="6852277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200" b="1" dirty="0" smtClean="0"/>
              <a:t>Sito internet dedicato </a:t>
            </a:r>
            <a:r>
              <a:rPr lang="it-IT" sz="2100" b="1" dirty="0" smtClean="0">
                <a:hlinkClick r:id="rId5"/>
              </a:rPr>
              <a:t>www.osservatoriosharingmobility.it</a:t>
            </a:r>
            <a:r>
              <a:rPr lang="it-IT" sz="2100" b="1" dirty="0" smtClean="0"/>
              <a:t>  </a:t>
            </a:r>
          </a:p>
          <a:p>
            <a:r>
              <a:rPr lang="it-IT" sz="2000" dirty="0" smtClean="0"/>
              <a:t>Chi siamo, il Network, Aree di attività, Documenti, Iniziative, Newsletter, Contattaci. La pagina </a:t>
            </a:r>
            <a:r>
              <a:rPr lang="it-IT" sz="2000" b="1" dirty="0" smtClean="0"/>
              <a:t>documenti</a:t>
            </a:r>
            <a:r>
              <a:rPr lang="it-IT" sz="2000" dirty="0" smtClean="0"/>
              <a:t> sarà alimentata dai documenti messi in condivisione dal tavolo e ritenuti di pubblico interesse</a:t>
            </a:r>
          </a:p>
          <a:p>
            <a:endParaRPr lang="it-IT" sz="1600" b="1" dirty="0" smtClean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28" y="1052736"/>
            <a:ext cx="1828822" cy="1828822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412124" y="3012634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FACCIAMO SQUADRA PER IL FUTURO DELLA SHARING MOBILITY</a:t>
            </a:r>
            <a:endParaRPr lang="it-IT" sz="2400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976065" y="3572589"/>
            <a:ext cx="36724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smtClean="0">
                <a:solidFill>
                  <a:schemeClr val="bg1"/>
                </a:solidFill>
                <a:hlinkClick r:id="rId7"/>
              </a:rPr>
              <a:t>www.futureofcarsharing.com</a:t>
            </a:r>
            <a:endParaRPr lang="it-IT" sz="2200" b="1" dirty="0">
              <a:solidFill>
                <a:schemeClr val="bg1"/>
              </a:solidFill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13180"/>
            <a:ext cx="1699667" cy="59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45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518864" y="620688"/>
            <a:ext cx="8229600" cy="778098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rgbClr val="C00000"/>
                </a:solidFill>
              </a:rPr>
              <a:t>COMUNICAZIONE ESTERNA</a:t>
            </a:r>
            <a:endParaRPr lang="it-IT" sz="3200" b="1" dirty="0">
              <a:solidFill>
                <a:srgbClr val="C0000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381399" y="1694300"/>
            <a:ext cx="776260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2000" b="1" dirty="0" smtClean="0">
                <a:solidFill>
                  <a:prstClr val="black"/>
                </a:solidFill>
              </a:rPr>
              <a:t>News dagli operatori</a:t>
            </a:r>
            <a:endParaRPr lang="it-IT" sz="2000" dirty="0" smtClean="0">
              <a:solidFill>
                <a:prstClr val="black"/>
              </a:solidFill>
            </a:endParaRPr>
          </a:p>
          <a:p>
            <a:pPr lvl="0"/>
            <a:r>
              <a:rPr lang="it-IT" dirty="0" smtClean="0">
                <a:solidFill>
                  <a:prstClr val="black"/>
                </a:solidFill>
              </a:rPr>
              <a:t>Newsletter bimestrale </a:t>
            </a:r>
            <a:r>
              <a:rPr lang="it-IT" dirty="0">
                <a:solidFill>
                  <a:prstClr val="black"/>
                </a:solidFill>
              </a:rPr>
              <a:t>e alimentata dalle notizie del </a:t>
            </a:r>
            <a:r>
              <a:rPr lang="it-IT" dirty="0" smtClean="0">
                <a:solidFill>
                  <a:prstClr val="black"/>
                </a:solidFill>
              </a:rPr>
              <a:t>network. Da inviare a: 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prstClr val="black"/>
                </a:solidFill>
              </a:rPr>
              <a:t>P</a:t>
            </a:r>
            <a:r>
              <a:rPr lang="it-IT" dirty="0" smtClean="0">
                <a:solidFill>
                  <a:prstClr val="black"/>
                </a:solidFill>
              </a:rPr>
              <a:t>artecipanti dei convegni sulla </a:t>
            </a:r>
            <a:r>
              <a:rPr lang="it-IT" dirty="0" smtClean="0"/>
              <a:t>sharing mobility; </a:t>
            </a:r>
            <a:endParaRPr lang="it-IT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dirty="0" err="1" smtClean="0"/>
              <a:t>GdL</a:t>
            </a:r>
            <a:r>
              <a:rPr lang="it-IT" dirty="0" smtClean="0"/>
              <a:t> mobilità sostenibile degli </a:t>
            </a:r>
            <a:r>
              <a:rPr lang="it-IT" dirty="0"/>
              <a:t>S</a:t>
            </a:r>
            <a:r>
              <a:rPr lang="it-IT" dirty="0" smtClean="0"/>
              <a:t>tati Generali;</a:t>
            </a:r>
            <a:endParaRPr lang="it-IT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dirty="0" smtClean="0"/>
              <a:t>Comuni attivi nel campo della Mobilità sostenibile con il Min</a:t>
            </a:r>
            <a:r>
              <a:rPr lang="it-IT" dirty="0"/>
              <a:t>.</a:t>
            </a:r>
            <a:r>
              <a:rPr lang="it-IT" dirty="0" smtClean="0"/>
              <a:t> Ambiente</a:t>
            </a:r>
            <a:r>
              <a:rPr lang="it-IT" sz="1600" dirty="0" smtClean="0"/>
              <a:t>.</a:t>
            </a:r>
            <a:endParaRPr lang="it-IT" sz="1600" dirty="0">
              <a:solidFill>
                <a:prstClr val="black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360909" y="3432483"/>
            <a:ext cx="778309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prstClr val="black"/>
                </a:solidFill>
              </a:rPr>
              <a:t>Presenza nei social </a:t>
            </a:r>
            <a:r>
              <a:rPr lang="it-IT" sz="2000" b="1" dirty="0" smtClean="0">
                <a:solidFill>
                  <a:prstClr val="black"/>
                </a:solidFill>
              </a:rPr>
              <a:t>media</a:t>
            </a:r>
          </a:p>
          <a:p>
            <a:r>
              <a:rPr lang="it-IT" dirty="0" smtClean="0"/>
              <a:t>Apertura di un profilo sui social network, tra cui: </a:t>
            </a:r>
            <a:r>
              <a:rPr lang="it-IT" dirty="0" err="1" smtClean="0"/>
              <a:t>facebook</a:t>
            </a:r>
            <a:r>
              <a:rPr lang="it-IT" dirty="0" smtClean="0"/>
              <a:t>, </a:t>
            </a:r>
            <a:r>
              <a:rPr lang="it-IT" dirty="0" err="1" smtClean="0"/>
              <a:t>twitter</a:t>
            </a:r>
            <a:r>
              <a:rPr lang="it-IT" dirty="0" smtClean="0"/>
              <a:t>, </a:t>
            </a:r>
            <a:r>
              <a:rPr lang="it-IT" dirty="0" err="1" smtClean="0"/>
              <a:t>instagram</a:t>
            </a:r>
            <a:r>
              <a:rPr lang="it-IT" dirty="0" smtClean="0"/>
              <a:t> con il solo obiettivo di aumentare la visibilità dell’Osservatorio e dare voce alle sue «battaglie»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381398" y="4866349"/>
            <a:ext cx="80758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smtClean="0">
                <a:solidFill>
                  <a:prstClr val="black"/>
                </a:solidFill>
              </a:rPr>
              <a:t>Ufficio Stampa</a:t>
            </a:r>
          </a:p>
          <a:p>
            <a:r>
              <a:rPr lang="it-IT" dirty="0" smtClean="0"/>
              <a:t>Collaborazione tra i diversi uffici stampa dei membri dell’Osservatorio al fine di realizzare </a:t>
            </a:r>
            <a:r>
              <a:rPr lang="it-IT" dirty="0"/>
              <a:t>c</a:t>
            </a:r>
            <a:r>
              <a:rPr lang="it-IT" dirty="0" smtClean="0"/>
              <a:t>omunicati e conferenze stampa.</a:t>
            </a:r>
            <a:endParaRPr lang="it-IT" dirty="0">
              <a:solidFill>
                <a:prstClr val="black"/>
              </a:solidFill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50" y="3459128"/>
            <a:ext cx="808484" cy="808484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41" y="1815552"/>
            <a:ext cx="1213901" cy="96398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44" y="4834799"/>
            <a:ext cx="1029778" cy="1029778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7" y="0"/>
            <a:ext cx="2191876" cy="773186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13180"/>
            <a:ext cx="1699667" cy="59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78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7" y="0"/>
            <a:ext cx="2191876" cy="773186"/>
          </a:xfrm>
          <a:prstGeom prst="rect">
            <a:avLst/>
          </a:prstGeom>
        </p:spPr>
      </p:pic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539552" y="760118"/>
            <a:ext cx="8229600" cy="778098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rgbClr val="C00000"/>
                </a:solidFill>
              </a:rPr>
              <a:t>CONFERENZA NAZIONALE SHARING MOBILITY</a:t>
            </a:r>
            <a:endParaRPr lang="it-IT" sz="3200" b="1" dirty="0">
              <a:solidFill>
                <a:srgbClr val="C0000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360909" y="1628800"/>
            <a:ext cx="73875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/>
              <a:t>L’evento sarà  l’occasione per presentare e diffondere  </a:t>
            </a:r>
          </a:p>
          <a:p>
            <a:r>
              <a:rPr lang="it-IT" sz="2400" b="1" dirty="0" smtClean="0"/>
              <a:t>i risultati e le attività dell’osservatorio</a:t>
            </a:r>
            <a:endParaRPr lang="it-IT" sz="2400" b="1" dirty="0">
              <a:solidFill>
                <a:prstClr val="black"/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75" y="1568815"/>
            <a:ext cx="921757" cy="921757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" t="23465" r="37243" b="20833"/>
          <a:stretch/>
        </p:blipFill>
        <p:spPr bwMode="auto">
          <a:xfrm>
            <a:off x="1115616" y="2497073"/>
            <a:ext cx="7154779" cy="407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13180"/>
            <a:ext cx="1699667" cy="59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86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78511" y="2924944"/>
            <a:ext cx="82089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La conferenza nazionale sulla sharing mobility dovrà riunire  i leader del settore trasporto </a:t>
            </a:r>
            <a:r>
              <a:rPr lang="it-IT" dirty="0"/>
              <a:t>e </a:t>
            </a:r>
            <a:r>
              <a:rPr lang="it-IT" dirty="0" smtClean="0"/>
              <a:t>politico del paese </a:t>
            </a:r>
            <a:r>
              <a:rPr lang="it-IT" dirty="0"/>
              <a:t>per discutere </a:t>
            </a:r>
            <a:r>
              <a:rPr lang="it-IT" dirty="0" smtClean="0"/>
              <a:t>sui </a:t>
            </a:r>
            <a:r>
              <a:rPr lang="it-IT" dirty="0"/>
              <a:t>nuovi sviluppi </a:t>
            </a:r>
            <a:r>
              <a:rPr lang="it-IT" dirty="0" smtClean="0"/>
              <a:t>relativi alla mobilità condivisa, </a:t>
            </a:r>
            <a:r>
              <a:rPr lang="it-IT" dirty="0"/>
              <a:t>promuovere la collaborazione tra </a:t>
            </a:r>
            <a:r>
              <a:rPr lang="it-IT" dirty="0" smtClean="0"/>
              <a:t>il settore </a:t>
            </a:r>
            <a:r>
              <a:rPr lang="it-IT" dirty="0"/>
              <a:t>pubblico e </a:t>
            </a:r>
            <a:r>
              <a:rPr lang="it-IT" dirty="0" smtClean="0"/>
              <a:t>privato </a:t>
            </a:r>
            <a:r>
              <a:rPr lang="it-IT" dirty="0"/>
              <a:t>e </a:t>
            </a:r>
            <a:r>
              <a:rPr lang="it-IT" dirty="0" smtClean="0"/>
              <a:t>trovare nuove </a:t>
            </a:r>
            <a:r>
              <a:rPr lang="it-IT" dirty="0"/>
              <a:t>soluzioni </a:t>
            </a:r>
            <a:r>
              <a:rPr lang="it-IT" dirty="0" smtClean="0"/>
              <a:t> per l’integrazione</a:t>
            </a:r>
            <a:r>
              <a:rPr lang="it-IT" dirty="0"/>
              <a:t>, </a:t>
            </a:r>
            <a:r>
              <a:rPr lang="it-IT" dirty="0" smtClean="0"/>
              <a:t>l'equità e </a:t>
            </a:r>
            <a:r>
              <a:rPr lang="it-IT" dirty="0"/>
              <a:t>l'uso dello spazio </a:t>
            </a:r>
            <a:r>
              <a:rPr lang="it-IT" dirty="0" smtClean="0"/>
              <a:t>pubblico.</a:t>
            </a: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>L’evento sarà </a:t>
            </a:r>
            <a:r>
              <a:rPr lang="it-IT" dirty="0"/>
              <a:t>caratterizzato da una serie di </a:t>
            </a:r>
            <a:r>
              <a:rPr lang="it-IT" dirty="0" smtClean="0"/>
              <a:t>sessioni interattive e pratiche </a:t>
            </a:r>
            <a:r>
              <a:rPr lang="it-IT" dirty="0"/>
              <a:t>con i </a:t>
            </a:r>
            <a:r>
              <a:rPr lang="it-IT" dirty="0" smtClean="0"/>
              <a:t>principali stakeholder della mobilità. </a:t>
            </a:r>
            <a:r>
              <a:rPr lang="it-IT" dirty="0"/>
              <a:t>La conferenza sarà condotta in collaborazione con </a:t>
            </a:r>
            <a:r>
              <a:rPr lang="it-IT" dirty="0" smtClean="0"/>
              <a:t>…? </a:t>
            </a:r>
            <a:r>
              <a:rPr lang="it-IT" dirty="0"/>
              <a:t>e sarà </a:t>
            </a:r>
            <a:r>
              <a:rPr lang="it-IT" dirty="0" smtClean="0"/>
              <a:t>caratterizzata </a:t>
            </a:r>
            <a:r>
              <a:rPr lang="it-IT" dirty="0"/>
              <a:t>da </a:t>
            </a:r>
            <a:r>
              <a:rPr lang="it-IT" dirty="0" smtClean="0"/>
              <a:t>una </a:t>
            </a:r>
            <a:r>
              <a:rPr lang="it-IT" dirty="0"/>
              <a:t>programmazione condivisa.</a:t>
            </a:r>
            <a:endParaRPr lang="en-US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78510" y="692696"/>
            <a:ext cx="805392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C00000"/>
                </a:solidFill>
              </a:rPr>
              <a:t>COSA È </a:t>
            </a:r>
          </a:p>
          <a:p>
            <a:pPr algn="ctr"/>
            <a:r>
              <a:rPr lang="it-IT" sz="3200" b="1" dirty="0" smtClean="0">
                <a:solidFill>
                  <a:srgbClr val="C00000"/>
                </a:solidFill>
              </a:rPr>
              <a:t>a </a:t>
            </a:r>
            <a:r>
              <a:rPr lang="it-IT" sz="4000" b="1" dirty="0" smtClean="0">
                <a:solidFill>
                  <a:srgbClr val="C00000"/>
                </a:solidFill>
              </a:rPr>
              <a:t>COSA SERVE </a:t>
            </a:r>
          </a:p>
          <a:p>
            <a:pPr algn="ctr"/>
            <a:r>
              <a:rPr lang="it-IT" sz="2400" b="1" dirty="0" smtClean="0">
                <a:solidFill>
                  <a:srgbClr val="C00000"/>
                </a:solidFill>
              </a:rPr>
              <a:t>UNA CONFERENZA NAZIONALE  SULLA SHARING MOBILITY</a:t>
            </a:r>
            <a:endParaRPr lang="it-IT" sz="2400" b="1" dirty="0">
              <a:solidFill>
                <a:srgbClr val="C00000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7" y="0"/>
            <a:ext cx="2191876" cy="77318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13180"/>
            <a:ext cx="1699667" cy="59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81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851</TotalTime>
  <Words>387</Words>
  <Application>Microsoft Office PowerPoint</Application>
  <PresentationFormat>Presentazione su schermo (4:3)</PresentationFormat>
  <Paragraphs>58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Tema di Office</vt:lpstr>
      <vt:lpstr>Presentazione standard di PowerPoint</vt:lpstr>
      <vt:lpstr>Presentazione standard di PowerPoint</vt:lpstr>
      <vt:lpstr>COMUNICAZIONE INTERNA</vt:lpstr>
      <vt:lpstr>BASECAMP</vt:lpstr>
      <vt:lpstr>COMUNICAZIONE ESTERNA</vt:lpstr>
      <vt:lpstr>COMUNICAZIONE ESTERNA</vt:lpstr>
      <vt:lpstr>COMUNICAZIONE ESTERNA</vt:lpstr>
      <vt:lpstr>CONFERENZA NAZIONALE SHARING MOBILITY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valeriagentili</dc:creator>
  <cp:lastModifiedBy>valeriagentili</cp:lastModifiedBy>
  <cp:revision>33</cp:revision>
  <dcterms:created xsi:type="dcterms:W3CDTF">2015-12-10T11:59:40Z</dcterms:created>
  <dcterms:modified xsi:type="dcterms:W3CDTF">2015-12-16T18:40:18Z</dcterms:modified>
</cp:coreProperties>
</file>