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0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3D3B42-43E2-4F20-9629-6E0830901906}" type="doc">
      <dgm:prSet loTypeId="urn:microsoft.com/office/officeart/2005/8/layout/matrix1" loCatId="matrix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3D61E00-0643-4556-97A6-397A5AAC9622}">
      <dgm:prSet phldrT="[Testo]"/>
      <dgm:spPr/>
      <dgm:t>
        <a:bodyPr/>
        <a:lstStyle/>
        <a:p>
          <a:r>
            <a:rPr lang="it-IT" b="1" dirty="0" smtClean="0"/>
            <a:t>SHARING MOBILITY</a:t>
          </a:r>
          <a:endParaRPr lang="it-IT" b="1" dirty="0"/>
        </a:p>
      </dgm:t>
    </dgm:pt>
    <dgm:pt modelId="{91EE7906-C88B-4BE5-AF1B-7C513978D83B}" type="parTrans" cxnId="{454C1D50-130D-4E79-A3FB-5B78F5D4629A}">
      <dgm:prSet/>
      <dgm:spPr/>
      <dgm:t>
        <a:bodyPr/>
        <a:lstStyle/>
        <a:p>
          <a:endParaRPr lang="it-IT"/>
        </a:p>
      </dgm:t>
    </dgm:pt>
    <dgm:pt modelId="{74108FF8-4DD1-4B32-AB1B-149F475BD683}" type="sibTrans" cxnId="{454C1D50-130D-4E79-A3FB-5B78F5D4629A}">
      <dgm:prSet/>
      <dgm:spPr/>
      <dgm:t>
        <a:bodyPr/>
        <a:lstStyle/>
        <a:p>
          <a:endParaRPr lang="it-IT"/>
        </a:p>
      </dgm:t>
    </dgm:pt>
    <dgm:pt modelId="{F206C8F3-9C0F-4FA2-9971-B21BD623C61F}">
      <dgm:prSet phldrT="[Testo]" custT="1"/>
      <dgm:spPr/>
      <dgm:t>
        <a:bodyPr/>
        <a:lstStyle/>
        <a:p>
          <a:endParaRPr lang="it-IT" sz="2800" b="1" dirty="0" smtClean="0"/>
        </a:p>
        <a:p>
          <a:r>
            <a:rPr lang="it-IT" sz="2800" b="1" dirty="0" smtClean="0"/>
            <a:t>NORMATIVA TECNICA</a:t>
          </a:r>
          <a:endParaRPr lang="it-IT" sz="2400" b="1" dirty="0" smtClean="0"/>
        </a:p>
        <a:p>
          <a:r>
            <a:rPr lang="it-IT" sz="2000" dirty="0" smtClean="0"/>
            <a:t>(codice della strada, norme </a:t>
          </a:r>
          <a:r>
            <a:rPr lang="it-IT" sz="2000" dirty="0" err="1" smtClean="0"/>
            <a:t>ass</a:t>
          </a:r>
          <a:r>
            <a:rPr lang="it-IT" sz="2000" dirty="0" smtClean="0"/>
            <a:t>., assicurazioni, etc.)</a:t>
          </a:r>
          <a:endParaRPr lang="it-IT" sz="2000" dirty="0"/>
        </a:p>
      </dgm:t>
    </dgm:pt>
    <dgm:pt modelId="{4590C5FD-D206-4589-A763-AC90FA42A569}" type="parTrans" cxnId="{4D5CB992-365E-4F7E-BA81-390125A334AD}">
      <dgm:prSet/>
      <dgm:spPr/>
      <dgm:t>
        <a:bodyPr/>
        <a:lstStyle/>
        <a:p>
          <a:endParaRPr lang="it-IT"/>
        </a:p>
      </dgm:t>
    </dgm:pt>
    <dgm:pt modelId="{A3FE1452-8AC7-40D0-A05A-9536AFF52C82}" type="sibTrans" cxnId="{4D5CB992-365E-4F7E-BA81-390125A334AD}">
      <dgm:prSet/>
      <dgm:spPr/>
      <dgm:t>
        <a:bodyPr/>
        <a:lstStyle/>
        <a:p>
          <a:endParaRPr lang="it-IT"/>
        </a:p>
      </dgm:t>
    </dgm:pt>
    <dgm:pt modelId="{92FBF7F8-2DA3-41BD-82B9-372F5072451B}">
      <dgm:prSet phldrT="[Testo]" custT="1"/>
      <dgm:spPr/>
      <dgm:t>
        <a:bodyPr/>
        <a:lstStyle/>
        <a:p>
          <a:endParaRPr lang="it-IT" sz="2800" b="1" dirty="0" smtClean="0"/>
        </a:p>
        <a:p>
          <a:r>
            <a:rPr lang="it-IT" sz="2800" b="1" dirty="0" smtClean="0"/>
            <a:t>REGOLAZIONE DEL MERCATO </a:t>
          </a:r>
        </a:p>
        <a:p>
          <a:r>
            <a:rPr lang="it-IT" sz="2000" dirty="0" smtClean="0"/>
            <a:t>(concorrenza, concessioni, tariffe, etc.)</a:t>
          </a:r>
          <a:endParaRPr lang="it-IT" sz="2000" dirty="0"/>
        </a:p>
      </dgm:t>
    </dgm:pt>
    <dgm:pt modelId="{65860932-F8F8-47A6-8492-65D3612A2F2C}" type="parTrans" cxnId="{688E2F34-479C-4B0C-9710-AEFC859EC1EB}">
      <dgm:prSet/>
      <dgm:spPr/>
      <dgm:t>
        <a:bodyPr/>
        <a:lstStyle/>
        <a:p>
          <a:endParaRPr lang="it-IT"/>
        </a:p>
      </dgm:t>
    </dgm:pt>
    <dgm:pt modelId="{ADC210D6-87AF-40CC-A7F9-4FBC24D0ED11}" type="sibTrans" cxnId="{688E2F34-479C-4B0C-9710-AEFC859EC1EB}">
      <dgm:prSet/>
      <dgm:spPr/>
      <dgm:t>
        <a:bodyPr/>
        <a:lstStyle/>
        <a:p>
          <a:endParaRPr lang="it-IT"/>
        </a:p>
      </dgm:t>
    </dgm:pt>
    <dgm:pt modelId="{6EA98CB6-767D-4278-A5F5-E4264D67BB6F}">
      <dgm:prSet phldrT="[Testo]" custT="1"/>
      <dgm:spPr/>
      <dgm:t>
        <a:bodyPr/>
        <a:lstStyle/>
        <a:p>
          <a:r>
            <a:rPr lang="it-IT" sz="2800" b="1" dirty="0" smtClean="0"/>
            <a:t>POLITICHE DI SOSTEGNO</a:t>
          </a:r>
          <a:endParaRPr lang="it-IT" sz="2000" b="1" dirty="0" smtClean="0"/>
        </a:p>
        <a:p>
          <a:r>
            <a:rPr lang="it-IT" sz="1800" dirty="0" smtClean="0"/>
            <a:t>(bandi, forme di finanziamento, politiche </a:t>
          </a:r>
          <a:r>
            <a:rPr lang="it-IT" sz="1800" dirty="0" err="1" smtClean="0"/>
            <a:t>push</a:t>
          </a:r>
          <a:r>
            <a:rPr lang="it-IT" sz="1800" dirty="0" smtClean="0"/>
            <a:t>-pull imposizione fiscale etc.)</a:t>
          </a:r>
          <a:endParaRPr lang="it-IT" sz="1800" dirty="0"/>
        </a:p>
      </dgm:t>
    </dgm:pt>
    <dgm:pt modelId="{261575C9-9F9B-474D-B937-C99B6BCF2E70}" type="parTrans" cxnId="{4E3AFEC8-50C5-4691-8EA5-F1B51F0DC1A8}">
      <dgm:prSet/>
      <dgm:spPr/>
      <dgm:t>
        <a:bodyPr/>
        <a:lstStyle/>
        <a:p>
          <a:endParaRPr lang="it-IT"/>
        </a:p>
      </dgm:t>
    </dgm:pt>
    <dgm:pt modelId="{FA364A90-6278-4372-B529-A90698DD4462}" type="sibTrans" cxnId="{4E3AFEC8-50C5-4691-8EA5-F1B51F0DC1A8}">
      <dgm:prSet/>
      <dgm:spPr/>
      <dgm:t>
        <a:bodyPr/>
        <a:lstStyle/>
        <a:p>
          <a:endParaRPr lang="it-IT"/>
        </a:p>
      </dgm:t>
    </dgm:pt>
    <dgm:pt modelId="{5CB6B97D-15B1-4B73-8193-24BA4E47D8E6}">
      <dgm:prSet phldrT="[Testo]" custT="1"/>
      <dgm:spPr/>
      <dgm:t>
        <a:bodyPr/>
        <a:lstStyle/>
        <a:p>
          <a:r>
            <a:rPr lang="it-IT" sz="2800" b="1" dirty="0" smtClean="0"/>
            <a:t>TECNOLOGIE</a:t>
          </a:r>
          <a:endParaRPr lang="it-IT" sz="2600" b="1" dirty="0" smtClean="0"/>
        </a:p>
        <a:p>
          <a:r>
            <a:rPr lang="it-IT" sz="2400" dirty="0" smtClean="0"/>
            <a:t>(RD, unificazione, open data, etc.)</a:t>
          </a:r>
          <a:endParaRPr lang="it-IT" sz="2400" dirty="0"/>
        </a:p>
      </dgm:t>
    </dgm:pt>
    <dgm:pt modelId="{D85DDD7F-BB86-4EF3-B7BE-27FBA965811A}" type="parTrans" cxnId="{9E304D1A-94D0-49F9-9F9B-8016BF26EF21}">
      <dgm:prSet/>
      <dgm:spPr/>
      <dgm:t>
        <a:bodyPr/>
        <a:lstStyle/>
        <a:p>
          <a:endParaRPr lang="it-IT"/>
        </a:p>
      </dgm:t>
    </dgm:pt>
    <dgm:pt modelId="{B0F5275E-A1FC-42F2-A0E7-E317A62DA239}" type="sibTrans" cxnId="{9E304D1A-94D0-49F9-9F9B-8016BF26EF21}">
      <dgm:prSet/>
      <dgm:spPr/>
      <dgm:t>
        <a:bodyPr/>
        <a:lstStyle/>
        <a:p>
          <a:endParaRPr lang="it-IT"/>
        </a:p>
      </dgm:t>
    </dgm:pt>
    <dgm:pt modelId="{56B0310B-D34D-47BA-97C9-180861E822EB}" type="pres">
      <dgm:prSet presAssocID="{0B3D3B42-43E2-4F20-9629-6E083090190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1C9442A-8F71-42E5-A126-F2F926A9E0A9}" type="pres">
      <dgm:prSet presAssocID="{0B3D3B42-43E2-4F20-9629-6E0830901906}" presName="matrix" presStyleCnt="0"/>
      <dgm:spPr/>
    </dgm:pt>
    <dgm:pt modelId="{E0A46918-E574-4F66-B26B-B05DB75DB933}" type="pres">
      <dgm:prSet presAssocID="{0B3D3B42-43E2-4F20-9629-6E0830901906}" presName="tile1" presStyleLbl="node1" presStyleIdx="0" presStyleCnt="4"/>
      <dgm:spPr/>
      <dgm:t>
        <a:bodyPr/>
        <a:lstStyle/>
        <a:p>
          <a:endParaRPr lang="it-IT"/>
        </a:p>
      </dgm:t>
    </dgm:pt>
    <dgm:pt modelId="{E2449B6B-A509-4491-A5BF-80CAAD1091F1}" type="pres">
      <dgm:prSet presAssocID="{0B3D3B42-43E2-4F20-9629-6E08309019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C6E6A8-2A6F-44BD-BC2B-D5FB797B13A5}" type="pres">
      <dgm:prSet presAssocID="{0B3D3B42-43E2-4F20-9629-6E0830901906}" presName="tile2" presStyleLbl="node1" presStyleIdx="1" presStyleCnt="4"/>
      <dgm:spPr/>
      <dgm:t>
        <a:bodyPr/>
        <a:lstStyle/>
        <a:p>
          <a:endParaRPr lang="it-IT"/>
        </a:p>
      </dgm:t>
    </dgm:pt>
    <dgm:pt modelId="{806DE6FB-31BF-4243-AAA9-6DAAF4515352}" type="pres">
      <dgm:prSet presAssocID="{0B3D3B42-43E2-4F20-9629-6E08309019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E46F77-5189-413C-916F-3A1CCCBC23B0}" type="pres">
      <dgm:prSet presAssocID="{0B3D3B42-43E2-4F20-9629-6E0830901906}" presName="tile3" presStyleLbl="node1" presStyleIdx="2" presStyleCnt="4"/>
      <dgm:spPr/>
      <dgm:t>
        <a:bodyPr/>
        <a:lstStyle/>
        <a:p>
          <a:endParaRPr lang="it-IT"/>
        </a:p>
      </dgm:t>
    </dgm:pt>
    <dgm:pt modelId="{C0AEEE88-3B65-4723-A7FB-71D09DDDC8E5}" type="pres">
      <dgm:prSet presAssocID="{0B3D3B42-43E2-4F20-9629-6E08309019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39B541-DF10-4DEB-8252-136809E0D55A}" type="pres">
      <dgm:prSet presAssocID="{0B3D3B42-43E2-4F20-9629-6E0830901906}" presName="tile4" presStyleLbl="node1" presStyleIdx="3" presStyleCnt="4"/>
      <dgm:spPr/>
      <dgm:t>
        <a:bodyPr/>
        <a:lstStyle/>
        <a:p>
          <a:endParaRPr lang="it-IT"/>
        </a:p>
      </dgm:t>
    </dgm:pt>
    <dgm:pt modelId="{F2A5EBD0-0CF7-4774-BFBC-0AF6BC5553DB}" type="pres">
      <dgm:prSet presAssocID="{0B3D3B42-43E2-4F20-9629-6E08309019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95EEEE0-3E70-45CD-B9C0-9F513980770F}" type="pres">
      <dgm:prSet presAssocID="{0B3D3B42-43E2-4F20-9629-6E083090190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</dgm:ptLst>
  <dgm:cxnLst>
    <dgm:cxn modelId="{1251B5BD-B69D-49E7-8F33-29B17420254A}" type="presOf" srcId="{92FBF7F8-2DA3-41BD-82B9-372F5072451B}" destId="{806DE6FB-31BF-4243-AAA9-6DAAF4515352}" srcOrd="1" destOrd="0" presId="urn:microsoft.com/office/officeart/2005/8/layout/matrix1"/>
    <dgm:cxn modelId="{84E4CDA3-24EC-48C3-BFE9-FBEAEA2AB67F}" type="presOf" srcId="{F206C8F3-9C0F-4FA2-9971-B21BD623C61F}" destId="{E0A46918-E574-4F66-B26B-B05DB75DB933}" srcOrd="0" destOrd="0" presId="urn:microsoft.com/office/officeart/2005/8/layout/matrix1"/>
    <dgm:cxn modelId="{6B275A1C-4367-4675-BDB7-05E376012192}" type="presOf" srcId="{5CB6B97D-15B1-4B73-8193-24BA4E47D8E6}" destId="{BD39B541-DF10-4DEB-8252-136809E0D55A}" srcOrd="0" destOrd="0" presId="urn:microsoft.com/office/officeart/2005/8/layout/matrix1"/>
    <dgm:cxn modelId="{12643D46-9F85-4E4A-A5A4-A5C47BC5AB9E}" type="presOf" srcId="{0B3D3B42-43E2-4F20-9629-6E0830901906}" destId="{56B0310B-D34D-47BA-97C9-180861E822EB}" srcOrd="0" destOrd="0" presId="urn:microsoft.com/office/officeart/2005/8/layout/matrix1"/>
    <dgm:cxn modelId="{79DD0ABD-3535-41EE-8BDA-82AC4BD518C6}" type="presOf" srcId="{5CB6B97D-15B1-4B73-8193-24BA4E47D8E6}" destId="{F2A5EBD0-0CF7-4774-BFBC-0AF6BC5553DB}" srcOrd="1" destOrd="0" presId="urn:microsoft.com/office/officeart/2005/8/layout/matrix1"/>
    <dgm:cxn modelId="{4E3AFEC8-50C5-4691-8EA5-F1B51F0DC1A8}" srcId="{D3D61E00-0643-4556-97A6-397A5AAC9622}" destId="{6EA98CB6-767D-4278-A5F5-E4264D67BB6F}" srcOrd="2" destOrd="0" parTransId="{261575C9-9F9B-474D-B937-C99B6BCF2E70}" sibTransId="{FA364A90-6278-4372-B529-A90698DD4462}"/>
    <dgm:cxn modelId="{94E1CA8A-54E8-4D97-853D-3880E85A59CE}" type="presOf" srcId="{D3D61E00-0643-4556-97A6-397A5AAC9622}" destId="{E95EEEE0-3E70-45CD-B9C0-9F513980770F}" srcOrd="0" destOrd="0" presId="urn:microsoft.com/office/officeart/2005/8/layout/matrix1"/>
    <dgm:cxn modelId="{688E2F34-479C-4B0C-9710-AEFC859EC1EB}" srcId="{D3D61E00-0643-4556-97A6-397A5AAC9622}" destId="{92FBF7F8-2DA3-41BD-82B9-372F5072451B}" srcOrd="1" destOrd="0" parTransId="{65860932-F8F8-47A6-8492-65D3612A2F2C}" sibTransId="{ADC210D6-87AF-40CC-A7F9-4FBC24D0ED11}"/>
    <dgm:cxn modelId="{9E304D1A-94D0-49F9-9F9B-8016BF26EF21}" srcId="{D3D61E00-0643-4556-97A6-397A5AAC9622}" destId="{5CB6B97D-15B1-4B73-8193-24BA4E47D8E6}" srcOrd="3" destOrd="0" parTransId="{D85DDD7F-BB86-4EF3-B7BE-27FBA965811A}" sibTransId="{B0F5275E-A1FC-42F2-A0E7-E317A62DA239}"/>
    <dgm:cxn modelId="{1A3B10C7-4570-4834-866A-1E3FDBD46B6B}" type="presOf" srcId="{6EA98CB6-767D-4278-A5F5-E4264D67BB6F}" destId="{C0AEEE88-3B65-4723-A7FB-71D09DDDC8E5}" srcOrd="1" destOrd="0" presId="urn:microsoft.com/office/officeart/2005/8/layout/matrix1"/>
    <dgm:cxn modelId="{454C1D50-130D-4E79-A3FB-5B78F5D4629A}" srcId="{0B3D3B42-43E2-4F20-9629-6E0830901906}" destId="{D3D61E00-0643-4556-97A6-397A5AAC9622}" srcOrd="0" destOrd="0" parTransId="{91EE7906-C88B-4BE5-AF1B-7C513978D83B}" sibTransId="{74108FF8-4DD1-4B32-AB1B-149F475BD683}"/>
    <dgm:cxn modelId="{2CB69FFE-F3CB-4B02-838C-F2379391D08C}" type="presOf" srcId="{F206C8F3-9C0F-4FA2-9971-B21BD623C61F}" destId="{E2449B6B-A509-4491-A5BF-80CAAD1091F1}" srcOrd="1" destOrd="0" presId="urn:microsoft.com/office/officeart/2005/8/layout/matrix1"/>
    <dgm:cxn modelId="{4D5CB992-365E-4F7E-BA81-390125A334AD}" srcId="{D3D61E00-0643-4556-97A6-397A5AAC9622}" destId="{F206C8F3-9C0F-4FA2-9971-B21BD623C61F}" srcOrd="0" destOrd="0" parTransId="{4590C5FD-D206-4589-A763-AC90FA42A569}" sibTransId="{A3FE1452-8AC7-40D0-A05A-9536AFF52C82}"/>
    <dgm:cxn modelId="{5C7CF125-DA94-45AD-A1A6-134727B74FDA}" type="presOf" srcId="{92FBF7F8-2DA3-41BD-82B9-372F5072451B}" destId="{7BC6E6A8-2A6F-44BD-BC2B-D5FB797B13A5}" srcOrd="0" destOrd="0" presId="urn:microsoft.com/office/officeart/2005/8/layout/matrix1"/>
    <dgm:cxn modelId="{A5E28EDC-5797-4826-849F-71AF748091E8}" type="presOf" srcId="{6EA98CB6-767D-4278-A5F5-E4264D67BB6F}" destId="{D5E46F77-5189-413C-916F-3A1CCCBC23B0}" srcOrd="0" destOrd="0" presId="urn:microsoft.com/office/officeart/2005/8/layout/matrix1"/>
    <dgm:cxn modelId="{5C7AFBBB-EFAE-4C4D-A84E-4C3A46FB8451}" type="presParOf" srcId="{56B0310B-D34D-47BA-97C9-180861E822EB}" destId="{11C9442A-8F71-42E5-A126-F2F926A9E0A9}" srcOrd="0" destOrd="0" presId="urn:microsoft.com/office/officeart/2005/8/layout/matrix1"/>
    <dgm:cxn modelId="{B8BBEBE5-FC42-4BED-A533-24C24B97F12C}" type="presParOf" srcId="{11C9442A-8F71-42E5-A126-F2F926A9E0A9}" destId="{E0A46918-E574-4F66-B26B-B05DB75DB933}" srcOrd="0" destOrd="0" presId="urn:microsoft.com/office/officeart/2005/8/layout/matrix1"/>
    <dgm:cxn modelId="{8078D80F-E629-4629-9CA9-154DA80DE8BC}" type="presParOf" srcId="{11C9442A-8F71-42E5-A126-F2F926A9E0A9}" destId="{E2449B6B-A509-4491-A5BF-80CAAD1091F1}" srcOrd="1" destOrd="0" presId="urn:microsoft.com/office/officeart/2005/8/layout/matrix1"/>
    <dgm:cxn modelId="{4D5CB0F9-2400-42C6-BE42-AA9E66F3264C}" type="presParOf" srcId="{11C9442A-8F71-42E5-A126-F2F926A9E0A9}" destId="{7BC6E6A8-2A6F-44BD-BC2B-D5FB797B13A5}" srcOrd="2" destOrd="0" presId="urn:microsoft.com/office/officeart/2005/8/layout/matrix1"/>
    <dgm:cxn modelId="{DE8CF238-985D-4DE1-B544-F9AD31A1189B}" type="presParOf" srcId="{11C9442A-8F71-42E5-A126-F2F926A9E0A9}" destId="{806DE6FB-31BF-4243-AAA9-6DAAF4515352}" srcOrd="3" destOrd="0" presId="urn:microsoft.com/office/officeart/2005/8/layout/matrix1"/>
    <dgm:cxn modelId="{A9058941-C0E4-4294-9873-BADFCE7DBC4A}" type="presParOf" srcId="{11C9442A-8F71-42E5-A126-F2F926A9E0A9}" destId="{D5E46F77-5189-413C-916F-3A1CCCBC23B0}" srcOrd="4" destOrd="0" presId="urn:microsoft.com/office/officeart/2005/8/layout/matrix1"/>
    <dgm:cxn modelId="{03656C02-3EF2-49E5-8B80-F6082551AF60}" type="presParOf" srcId="{11C9442A-8F71-42E5-A126-F2F926A9E0A9}" destId="{C0AEEE88-3B65-4723-A7FB-71D09DDDC8E5}" srcOrd="5" destOrd="0" presId="urn:microsoft.com/office/officeart/2005/8/layout/matrix1"/>
    <dgm:cxn modelId="{EB6CD39C-2983-47CC-B8E0-F7119FBB6532}" type="presParOf" srcId="{11C9442A-8F71-42E5-A126-F2F926A9E0A9}" destId="{BD39B541-DF10-4DEB-8252-136809E0D55A}" srcOrd="6" destOrd="0" presId="urn:microsoft.com/office/officeart/2005/8/layout/matrix1"/>
    <dgm:cxn modelId="{B56D366C-3B89-4563-9A76-137A3181A7E8}" type="presParOf" srcId="{11C9442A-8F71-42E5-A126-F2F926A9E0A9}" destId="{F2A5EBD0-0CF7-4774-BFBC-0AF6BC5553DB}" srcOrd="7" destOrd="0" presId="urn:microsoft.com/office/officeart/2005/8/layout/matrix1"/>
    <dgm:cxn modelId="{4DB5319F-ED4B-45C4-BD7E-AD7EBAF341F3}" type="presParOf" srcId="{56B0310B-D34D-47BA-97C9-180861E822EB}" destId="{E95EEEE0-3E70-45CD-B9C0-9F513980770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46918-E574-4F66-B26B-B05DB75DB933}">
      <dsp:nvSpPr>
        <dsp:cNvPr id="0" name=""/>
        <dsp:cNvSpPr/>
      </dsp:nvSpPr>
      <dsp:spPr>
        <a:xfrm rot="16200000">
          <a:off x="750323" y="-750323"/>
          <a:ext cx="2786628" cy="4287276"/>
        </a:xfrm>
        <a:prstGeom prst="round1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NORMATIVA TECNICA</a:t>
          </a:r>
          <a:endParaRPr lang="it-IT" sz="24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(codice della strada, norme </a:t>
          </a:r>
          <a:r>
            <a:rPr lang="it-IT" sz="2000" kern="1200" dirty="0" err="1" smtClean="0"/>
            <a:t>ass</a:t>
          </a:r>
          <a:r>
            <a:rPr lang="it-IT" sz="2000" kern="1200" dirty="0" smtClean="0"/>
            <a:t>., assicurazioni, etc.)</a:t>
          </a:r>
          <a:endParaRPr lang="it-IT" sz="2000" kern="1200" dirty="0"/>
        </a:p>
      </dsp:txBody>
      <dsp:txXfrm rot="5400000">
        <a:off x="0" y="0"/>
        <a:ext cx="4287276" cy="2089971"/>
      </dsp:txXfrm>
    </dsp:sp>
    <dsp:sp modelId="{7BC6E6A8-2A6F-44BD-BC2B-D5FB797B13A5}">
      <dsp:nvSpPr>
        <dsp:cNvPr id="0" name=""/>
        <dsp:cNvSpPr/>
      </dsp:nvSpPr>
      <dsp:spPr>
        <a:xfrm>
          <a:off x="4287276" y="0"/>
          <a:ext cx="4287276" cy="2786628"/>
        </a:xfrm>
        <a:prstGeom prst="round1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REGOLAZIONE DEL MERCATO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(concorrenza, concessioni, tariffe, etc.)</a:t>
          </a:r>
          <a:endParaRPr lang="it-IT" sz="2000" kern="1200" dirty="0"/>
        </a:p>
      </dsp:txBody>
      <dsp:txXfrm>
        <a:off x="4287276" y="0"/>
        <a:ext cx="4287276" cy="2089971"/>
      </dsp:txXfrm>
    </dsp:sp>
    <dsp:sp modelId="{D5E46F77-5189-413C-916F-3A1CCCBC23B0}">
      <dsp:nvSpPr>
        <dsp:cNvPr id="0" name=""/>
        <dsp:cNvSpPr/>
      </dsp:nvSpPr>
      <dsp:spPr>
        <a:xfrm rot="10800000">
          <a:off x="0" y="2786628"/>
          <a:ext cx="4287276" cy="2786628"/>
        </a:xfrm>
        <a:prstGeom prst="round1Rect">
          <a:avLst/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POLITICHE DI SOSTEGNO</a:t>
          </a:r>
          <a:endParaRPr lang="it-IT" sz="20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(bandi, forme di finanziamento, politiche </a:t>
          </a:r>
          <a:r>
            <a:rPr lang="it-IT" sz="1800" kern="1200" dirty="0" err="1" smtClean="0"/>
            <a:t>push</a:t>
          </a:r>
          <a:r>
            <a:rPr lang="it-IT" sz="1800" kern="1200" dirty="0" smtClean="0"/>
            <a:t>-pull imposizione fiscale etc.)</a:t>
          </a:r>
          <a:endParaRPr lang="it-IT" sz="1800" kern="1200" dirty="0"/>
        </a:p>
      </dsp:txBody>
      <dsp:txXfrm rot="10800000">
        <a:off x="0" y="3483285"/>
        <a:ext cx="4287276" cy="2089971"/>
      </dsp:txXfrm>
    </dsp:sp>
    <dsp:sp modelId="{BD39B541-DF10-4DEB-8252-136809E0D55A}">
      <dsp:nvSpPr>
        <dsp:cNvPr id="0" name=""/>
        <dsp:cNvSpPr/>
      </dsp:nvSpPr>
      <dsp:spPr>
        <a:xfrm rot="5400000">
          <a:off x="5037599" y="2036304"/>
          <a:ext cx="2786628" cy="4287276"/>
        </a:xfrm>
        <a:prstGeom prst="round1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TECNOLOGIE</a:t>
          </a:r>
          <a:endParaRPr lang="it-IT" sz="26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(RD, unificazione, open data, etc.)</a:t>
          </a:r>
          <a:endParaRPr lang="it-IT" sz="2400" kern="1200" dirty="0"/>
        </a:p>
      </dsp:txBody>
      <dsp:txXfrm rot="-5400000">
        <a:off x="4287276" y="3483285"/>
        <a:ext cx="4287276" cy="2089971"/>
      </dsp:txXfrm>
    </dsp:sp>
    <dsp:sp modelId="{E95EEEE0-3E70-45CD-B9C0-9F513980770F}">
      <dsp:nvSpPr>
        <dsp:cNvPr id="0" name=""/>
        <dsp:cNvSpPr/>
      </dsp:nvSpPr>
      <dsp:spPr>
        <a:xfrm>
          <a:off x="3001093" y="2089971"/>
          <a:ext cx="2572365" cy="1393314"/>
        </a:xfrm>
        <a:prstGeom prst="roundRect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b="1" kern="1200" dirty="0" smtClean="0"/>
            <a:t>SHARING MOBILITY</a:t>
          </a:r>
          <a:endParaRPr lang="it-IT" sz="3500" b="1" kern="1200" dirty="0"/>
        </a:p>
      </dsp:txBody>
      <dsp:txXfrm>
        <a:off x="3069109" y="2157987"/>
        <a:ext cx="2436333" cy="1257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42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22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93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81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48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75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384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8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3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14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55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B3103-A395-484F-AF1B-D786B6E752DC}" type="datetimeFigureOut">
              <a:rPr lang="it-IT" smtClean="0"/>
              <a:t>16/12/2015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F268B-7E67-48E2-AE78-A3EA1009B4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3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gdl/gdl%20normativo/Matrice%20gruppo%20normativo.xls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55576" y="14466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STRUMENTI NORMATIVI</a:t>
            </a:r>
            <a:endParaRPr lang="it-IT" sz="3600" b="1" dirty="0">
              <a:solidFill>
                <a:schemeClr val="bg1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-134155"/>
            <a:ext cx="3073524" cy="153676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32" y="2348880"/>
            <a:ext cx="4187936" cy="418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83568" y="155679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8" name="Picture 2" descr="C:\Users\user\AppData\Local\Microsoft\Windows\Temporary Internet Files\Content.Outlook\000F8M4G\albero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24" t="16298" r="11279"/>
          <a:stretch/>
        </p:blipFill>
        <p:spPr bwMode="auto">
          <a:xfrm>
            <a:off x="917599" y="1556791"/>
            <a:ext cx="7380810" cy="504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43972"/>
            <a:ext cx="2984296" cy="219497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74903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2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9" b="5380"/>
          <a:stretch/>
        </p:blipFill>
        <p:spPr>
          <a:xfrm>
            <a:off x="1195785" y="678872"/>
            <a:ext cx="6858000" cy="617912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74903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95536" y="1700808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Il quadro normativo di mobilità e trasporti </a:t>
            </a:r>
            <a:r>
              <a:rPr lang="it-IT" sz="3600" b="1" dirty="0" err="1" smtClean="0"/>
              <a:t>pre</a:t>
            </a:r>
            <a:r>
              <a:rPr lang="it-IT" sz="3600" b="1" dirty="0" smtClean="0"/>
              <a:t> esiste «all’avvento» della sharing mobility</a:t>
            </a:r>
            <a:endParaRPr lang="it-IT" sz="36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5946"/>
            <a:ext cx="9144000" cy="381205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74903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0602"/>
            <a:ext cx="9144000" cy="5987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406220" y="128826"/>
            <a:ext cx="6331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SCHEMA METODOLOGICO</a:t>
            </a:r>
            <a:endParaRPr lang="it-IT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713" y="893586"/>
            <a:ext cx="5992574" cy="594340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286" y="6281157"/>
            <a:ext cx="1575713" cy="55583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308" y="5682874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sp>
        <p:nvSpPr>
          <p:cNvPr id="3" name="Segnaposto contenuto 3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AMBITI DI AZIONE E MONITORAGGIO</a:t>
            </a:r>
            <a:endParaRPr lang="it-IT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556307290"/>
              </p:ext>
            </p:extLst>
          </p:nvPr>
        </p:nvGraphicFramePr>
        <p:xfrm>
          <a:off x="290245" y="1196752"/>
          <a:ext cx="8574552" cy="5573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74903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3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22323" y="100715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STRUMENTO DI LAVORO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29460" y="5512876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 action="ppaction://hlinkfile"/>
              </a:rPr>
              <a:t>MATRICE PROPOSTE NORMATIVE</a:t>
            </a:r>
            <a:endParaRPr lang="it-IT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860321"/>
            <a:ext cx="81445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Lo strumento di lavoro identificato per la prima fase di raccolta delle proposte normative è una matrice che unisce lo </a:t>
            </a:r>
            <a:r>
              <a:rPr lang="it-IT" sz="2000" b="1" u="sng" dirty="0" smtClean="0"/>
              <a:t>schema metodologico </a:t>
            </a:r>
            <a:r>
              <a:rPr lang="it-IT" sz="2000" dirty="0" smtClean="0"/>
              <a:t>(stato dell’arte-criticità-proposte-interlocuzione istituzionale) con gli </a:t>
            </a:r>
            <a:r>
              <a:rPr lang="it-IT" sz="2000" b="1" u="sng" dirty="0" smtClean="0"/>
              <a:t>ambiti di azione e monitoraggio </a:t>
            </a:r>
            <a:r>
              <a:rPr lang="it-IT" sz="2000" dirty="0" smtClean="0"/>
              <a:t>(normativo-regolazione del mercato-incentivi-innovazione). La matrice, dove le proposte sono classificate secondo l’ambito di azione e descritte seguendo lo schema metodologico, permetterà di:</a:t>
            </a:r>
          </a:p>
          <a:p>
            <a:endParaRPr lang="it-IT" sz="2000" dirty="0" smtClean="0"/>
          </a:p>
          <a:p>
            <a:pPr marL="342900" indent="-342900">
              <a:buFontTx/>
              <a:buChar char="-"/>
            </a:pPr>
            <a:r>
              <a:rPr lang="it-IT" sz="2000" dirty="0" smtClean="0"/>
              <a:t>individuare le priorità; 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e</a:t>
            </a:r>
            <a:r>
              <a:rPr lang="it-IT" sz="2000" dirty="0" smtClean="0"/>
              <a:t>laborare un documento incisivo, chiaro e omogeneo; 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facilitare il processo d’interlocuzione istituzionale.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74903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0"/>
            <a:ext cx="2191876" cy="773186"/>
          </a:xfrm>
          <a:prstGeom prst="rect">
            <a:avLst/>
          </a:prstGeom>
        </p:spPr>
      </p:pic>
      <p:sp>
        <p:nvSpPr>
          <p:cNvPr id="3" name="Segnaposto contenuto 3"/>
          <p:cNvSpPr>
            <a:spLocks noGrp="1"/>
          </p:cNvSpPr>
          <p:nvPr>
            <p:ph idx="1"/>
          </p:nvPr>
        </p:nvSpPr>
        <p:spPr>
          <a:xfrm>
            <a:off x="18791" y="1052736"/>
            <a:ext cx="8892480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STRATEGIA DI INTERLOCUZIONE ISTITUZIONALE</a:t>
            </a:r>
            <a:endParaRPr lang="it-I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916832"/>
            <a:ext cx="9144000" cy="474608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74903"/>
            <a:ext cx="1699667" cy="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169</Words>
  <Application>Microsoft Office PowerPoint</Application>
  <PresentationFormat>Presentazione su schermo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valeriagentili</dc:creator>
  <cp:lastModifiedBy>valeriagentili</cp:lastModifiedBy>
  <cp:revision>23</cp:revision>
  <dcterms:created xsi:type="dcterms:W3CDTF">2015-12-15T08:14:49Z</dcterms:created>
  <dcterms:modified xsi:type="dcterms:W3CDTF">2015-12-16T18:41:42Z</dcterms:modified>
</cp:coreProperties>
</file>