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833D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56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50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94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16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89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71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7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66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72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96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it-IT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3BA8A-9F2C-4323-AA8B-DD577785E11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BD124-49B6-4E74-B633-0AF35DA530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9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38" y="-53285"/>
            <a:ext cx="3073524" cy="153676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838" y="2164021"/>
            <a:ext cx="4154324" cy="415432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755576" y="14466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DATI&amp;INDAGINI</a:t>
            </a:r>
            <a:endParaRPr lang="it-IT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pic>
        <p:nvPicPr>
          <p:cNvPr id="14" name="Picture 2" descr="C:\Users\user\AppData\Local\Microsoft\Windows\Temporary Internet Files\Content.Outlook\000F8M4G\alber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908720"/>
            <a:ext cx="8841007" cy="532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e 2"/>
          <p:cNvSpPr/>
          <p:nvPr/>
        </p:nvSpPr>
        <p:spPr>
          <a:xfrm>
            <a:off x="866724" y="2780928"/>
            <a:ext cx="2957082" cy="1008112"/>
          </a:xfrm>
          <a:prstGeom prst="ellipse">
            <a:avLst/>
          </a:prstGeom>
          <a:solidFill>
            <a:srgbClr val="618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ZoneTexte 1"/>
          <p:cNvSpPr txBox="1"/>
          <p:nvPr/>
        </p:nvSpPr>
        <p:spPr>
          <a:xfrm>
            <a:off x="1269225" y="2881053"/>
            <a:ext cx="2152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DATI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INDAGINI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5040724" y="2429272"/>
            <a:ext cx="2957082" cy="1008112"/>
          </a:xfrm>
          <a:prstGeom prst="ellipse">
            <a:avLst/>
          </a:prstGeom>
          <a:solidFill>
            <a:srgbClr val="618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ZoneTexte 6"/>
          <p:cNvSpPr txBox="1"/>
          <p:nvPr/>
        </p:nvSpPr>
        <p:spPr>
          <a:xfrm>
            <a:off x="5443225" y="2517829"/>
            <a:ext cx="2152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 smtClean="0">
                <a:solidFill>
                  <a:schemeClr val="bg1"/>
                </a:solidFill>
              </a:rPr>
              <a:t>1° RAPPORTO NAZIONALE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180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43864" y="977019"/>
            <a:ext cx="8936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MAPPATURA DELL’OFFERTA</a:t>
            </a:r>
            <a:endParaRPr lang="it-IT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471028" y="1601297"/>
            <a:ext cx="834944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61833D"/>
              </a:buClr>
            </a:pPr>
            <a:endParaRPr lang="it-IT" dirty="0"/>
          </a:p>
        </p:txBody>
      </p:sp>
      <p:sp>
        <p:nvSpPr>
          <p:cNvPr id="11" name="Rettangolo arrotondato 3"/>
          <p:cNvSpPr/>
          <p:nvPr/>
        </p:nvSpPr>
        <p:spPr>
          <a:xfrm>
            <a:off x="1555825" y="1866318"/>
            <a:ext cx="2944167" cy="126261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 smtClean="0">
              <a:solidFill>
                <a:schemeClr val="tx1"/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Elenco dei servizi di sharing mobility attivi in Italia</a:t>
            </a:r>
          </a:p>
          <a:p>
            <a:endParaRPr lang="it-IT" dirty="0"/>
          </a:p>
        </p:txBody>
      </p:sp>
      <p:sp>
        <p:nvSpPr>
          <p:cNvPr id="12" name="Rettangolo arrotondato 4"/>
          <p:cNvSpPr/>
          <p:nvPr/>
        </p:nvSpPr>
        <p:spPr>
          <a:xfrm>
            <a:off x="5004048" y="1853575"/>
            <a:ext cx="2736304" cy="126261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t-IT" sz="2000" dirty="0">
              <a:solidFill>
                <a:srgbClr val="61833D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92080" y="206938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Serie storiche</a:t>
            </a:r>
          </a:p>
          <a:p>
            <a:pPr algn="ctr"/>
            <a:r>
              <a:rPr lang="it-IT" sz="1400" b="1" dirty="0" smtClean="0"/>
              <a:t>(con riferimenti temporali specifici del servizio)</a:t>
            </a:r>
            <a:endParaRPr lang="it-IT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67802" y="3789040"/>
            <a:ext cx="849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L’ analisi e la rielaborazione dei dati disponibili saranno forniti da: </a:t>
            </a:r>
          </a:p>
        </p:txBody>
      </p:sp>
      <p:sp>
        <p:nvSpPr>
          <p:cNvPr id="5" name="Ovale 4"/>
          <p:cNvSpPr/>
          <p:nvPr/>
        </p:nvSpPr>
        <p:spPr>
          <a:xfrm>
            <a:off x="611560" y="4725145"/>
            <a:ext cx="2520280" cy="172819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278477" y="4725145"/>
            <a:ext cx="2520280" cy="172819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6012160" y="4725144"/>
            <a:ext cx="2520280" cy="172819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829107" y="5266075"/>
            <a:ext cx="2085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AMMINISTRAZIONI </a:t>
            </a:r>
          </a:p>
          <a:p>
            <a:pPr algn="ctr"/>
            <a:r>
              <a:rPr lang="it-IT" b="1" dirty="0" smtClean="0"/>
              <a:t>LOCALI</a:t>
            </a:r>
            <a:endParaRPr lang="it-IT" b="1" dirty="0"/>
          </a:p>
        </p:txBody>
      </p:sp>
      <p:sp>
        <p:nvSpPr>
          <p:cNvPr id="8" name="Rettangolo 7"/>
          <p:cNvSpPr/>
          <p:nvPr/>
        </p:nvSpPr>
        <p:spPr>
          <a:xfrm>
            <a:off x="3898153" y="5404574"/>
            <a:ext cx="1280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OPERATORI</a:t>
            </a:r>
            <a:endParaRPr lang="it-IT" b="1" dirty="0"/>
          </a:p>
        </p:txBody>
      </p:sp>
      <p:sp>
        <p:nvSpPr>
          <p:cNvPr id="15" name="Rettangolo 14"/>
          <p:cNvSpPr/>
          <p:nvPr/>
        </p:nvSpPr>
        <p:spPr>
          <a:xfrm>
            <a:off x="6496061" y="5391522"/>
            <a:ext cx="1552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STAKEHOLDER</a:t>
            </a:r>
            <a:endParaRPr lang="it-IT" b="1" dirty="0"/>
          </a:p>
        </p:txBody>
      </p:sp>
      <p:sp>
        <p:nvSpPr>
          <p:cNvPr id="16" name="Freccia circolare a destra 15"/>
          <p:cNvSpPr/>
          <p:nvPr/>
        </p:nvSpPr>
        <p:spPr>
          <a:xfrm>
            <a:off x="99595" y="1196752"/>
            <a:ext cx="1311961" cy="1452747"/>
          </a:xfrm>
          <a:prstGeom prst="curved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Freccia circolare a sinistra 16"/>
          <p:cNvSpPr/>
          <p:nvPr/>
        </p:nvSpPr>
        <p:spPr>
          <a:xfrm>
            <a:off x="7884368" y="1196752"/>
            <a:ext cx="1152128" cy="1625500"/>
          </a:xfrm>
          <a:prstGeom prst="curvedLef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180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sp>
        <p:nvSpPr>
          <p:cNvPr id="19" name="ZoneTexte 3"/>
          <p:cNvSpPr txBox="1"/>
          <p:nvPr/>
        </p:nvSpPr>
        <p:spPr>
          <a:xfrm>
            <a:off x="243864" y="977019"/>
            <a:ext cx="8936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MAPPATURA DELLA DOMANDA</a:t>
            </a:r>
            <a:endParaRPr lang="it-IT" sz="4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18" y="1697381"/>
            <a:ext cx="8388424" cy="505784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180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arrotondato 16"/>
          <p:cNvSpPr/>
          <p:nvPr/>
        </p:nvSpPr>
        <p:spPr>
          <a:xfrm>
            <a:off x="4835078" y="3112121"/>
            <a:ext cx="3753465" cy="32532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755576" y="3006213"/>
            <a:ext cx="3537181" cy="33525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803120" y="952726"/>
            <a:ext cx="5688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SOSTENIBILITÀ AMBIENTALE</a:t>
            </a:r>
            <a:endParaRPr lang="it-IT" sz="3600" b="1" dirty="0"/>
          </a:p>
        </p:txBody>
      </p:sp>
      <p:sp>
        <p:nvSpPr>
          <p:cNvPr id="4" name="Rettangolo arrotondato 3"/>
          <p:cNvSpPr/>
          <p:nvPr/>
        </p:nvSpPr>
        <p:spPr>
          <a:xfrm>
            <a:off x="755576" y="2311394"/>
            <a:ext cx="3537181" cy="138963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4835078" y="2311394"/>
            <a:ext cx="3776225" cy="138963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755576" y="38610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it-IT" sz="1600" b="1" dirty="0" smtClean="0"/>
              <a:t>CONSUMO DI ENERGIA</a:t>
            </a:r>
          </a:p>
          <a:p>
            <a:pPr algn="ctr">
              <a:spcBef>
                <a:spcPts val="1000"/>
              </a:spcBef>
            </a:pPr>
            <a:r>
              <a:rPr lang="it-IT" sz="1600" b="1" dirty="0" smtClean="0"/>
              <a:t>EMISSIONI</a:t>
            </a:r>
          </a:p>
          <a:p>
            <a:pPr algn="ctr">
              <a:spcBef>
                <a:spcPts val="1000"/>
              </a:spcBef>
            </a:pPr>
            <a:r>
              <a:rPr lang="it-IT" sz="1600" b="1" dirty="0" smtClean="0"/>
              <a:t>INCIDENTALITÀ</a:t>
            </a:r>
          </a:p>
          <a:p>
            <a:pPr algn="ctr">
              <a:spcBef>
                <a:spcPts val="1000"/>
              </a:spcBef>
            </a:pPr>
            <a:r>
              <a:rPr lang="it-IT" sz="1600" b="1" dirty="0" smtClean="0"/>
              <a:t>CONGESTIONE</a:t>
            </a:r>
          </a:p>
          <a:p>
            <a:pPr algn="ctr">
              <a:spcBef>
                <a:spcPts val="1000"/>
              </a:spcBef>
            </a:pPr>
            <a:r>
              <a:rPr lang="it-IT" sz="1600" b="1" dirty="0" smtClean="0"/>
              <a:t>OCCUPAZIONE DELLO SPAZIO PUBBLICO</a:t>
            </a:r>
          </a:p>
          <a:p>
            <a:pPr algn="ctr">
              <a:spcBef>
                <a:spcPts val="1000"/>
              </a:spcBef>
            </a:pPr>
            <a:r>
              <a:rPr lang="it-IT" sz="1600" b="1" dirty="0" smtClean="0"/>
              <a:t>DIMENSIONE DEI PARCHI CIRCOLANTI</a:t>
            </a:r>
          </a:p>
          <a:p>
            <a:pPr algn="ctr">
              <a:spcBef>
                <a:spcPts val="1000"/>
              </a:spcBef>
            </a:pPr>
            <a:r>
              <a:rPr lang="it-IT" sz="1600" b="1" dirty="0" smtClean="0"/>
              <a:t>…</a:t>
            </a:r>
            <a:endParaRPr lang="it-IT" sz="16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719443" y="3941023"/>
            <a:ext cx="3957013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  <a:spcBef>
                <a:spcPts val="115"/>
              </a:spcBef>
            </a:pPr>
            <a:r>
              <a:rPr lang="it-IT" sz="1600" b="1" dirty="0" smtClean="0"/>
              <a:t>DAL POSSESSO ALL’USO </a:t>
            </a:r>
          </a:p>
          <a:p>
            <a:pPr algn="ctr">
              <a:spcBef>
                <a:spcPts val="115"/>
              </a:spcBef>
            </a:pPr>
            <a:r>
              <a:rPr lang="it-IT" sz="1600" b="1" dirty="0" smtClean="0"/>
              <a:t>DALLA MONOMODALITÀ ALLA COMODALITÀ</a:t>
            </a:r>
          </a:p>
          <a:p>
            <a:pPr algn="ctr">
              <a:lnSpc>
                <a:spcPct val="150000"/>
              </a:lnSpc>
              <a:spcBef>
                <a:spcPts val="115"/>
              </a:spcBef>
            </a:pPr>
            <a:r>
              <a:rPr lang="it-IT" sz="1600" b="1" dirty="0" smtClean="0"/>
              <a:t>INDICE DI MOTORIZZAZIONE</a:t>
            </a:r>
          </a:p>
          <a:p>
            <a:pPr algn="ctr">
              <a:spcBef>
                <a:spcPts val="115"/>
              </a:spcBef>
            </a:pPr>
            <a:r>
              <a:rPr lang="it-IT" sz="1600" b="1" dirty="0" smtClean="0"/>
              <a:t>…</a:t>
            </a:r>
            <a:endParaRPr lang="it-IT" sz="1600" b="1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576" y="1157201"/>
            <a:ext cx="971600" cy="921676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16" y="1157202"/>
            <a:ext cx="971600" cy="9216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63234" y="2426613"/>
            <a:ext cx="2185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61833D"/>
                </a:solidFill>
              </a:rPr>
              <a:t>VANTAGGI DIRETTI</a:t>
            </a:r>
          </a:p>
        </p:txBody>
      </p:sp>
      <p:sp>
        <p:nvSpPr>
          <p:cNvPr id="3" name="Rectangle 2"/>
          <p:cNvSpPr/>
          <p:nvPr/>
        </p:nvSpPr>
        <p:spPr>
          <a:xfrm>
            <a:off x="5569556" y="2419119"/>
            <a:ext cx="24223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61833D"/>
                </a:solidFill>
              </a:rPr>
              <a:t>VANTAGGI INDIRETTI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6829" y="2826723"/>
            <a:ext cx="2897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i="1" dirty="0" smtClean="0"/>
              <a:t>RIDUZIONE DEGLI IMPATTI SPECIFICI DELLA MOBILITÀ</a:t>
            </a:r>
            <a:endParaRPr lang="it-IT" sz="1600" i="1" dirty="0"/>
          </a:p>
        </p:txBody>
      </p:sp>
      <p:sp>
        <p:nvSpPr>
          <p:cNvPr id="8" name="Rectangle 7"/>
          <p:cNvSpPr/>
          <p:nvPr/>
        </p:nvSpPr>
        <p:spPr>
          <a:xfrm>
            <a:off x="5403568" y="2780928"/>
            <a:ext cx="27543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i="1" dirty="0" smtClean="0"/>
              <a:t>TRANSIZIONE VERSO UN NUOVO MODELLO DI MOBILITÀ</a:t>
            </a:r>
            <a:endParaRPr lang="it-IT" sz="1600" i="1" dirty="0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180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4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69546" y="692696"/>
            <a:ext cx="622798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 smtClean="0"/>
              <a:t>SOSTENIBILITA</a:t>
            </a:r>
            <a:r>
              <a:rPr lang="it-IT" sz="2800" b="1" dirty="0"/>
              <a:t>’ SOCIALE ED </a:t>
            </a:r>
            <a:r>
              <a:rPr lang="it-IT" sz="2800" b="1" dirty="0" smtClean="0"/>
              <a:t>ECONOMICA</a:t>
            </a:r>
          </a:p>
          <a:p>
            <a:pPr algn="ctr"/>
            <a:r>
              <a:rPr lang="it-IT" sz="2400" b="1" i="1" dirty="0" smtClean="0"/>
              <a:t>Sharing mobility e green </a:t>
            </a:r>
            <a:r>
              <a:rPr lang="it-IT" sz="2400" b="1" i="1" dirty="0" err="1" smtClean="0"/>
              <a:t>growth</a:t>
            </a:r>
            <a:endParaRPr lang="it-IT" sz="2400" b="1" i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5637" r="4424" b="6484"/>
          <a:stretch/>
        </p:blipFill>
        <p:spPr>
          <a:xfrm>
            <a:off x="2051720" y="1660264"/>
            <a:ext cx="5167536" cy="500055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180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25780" y="926967"/>
            <a:ext cx="3516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 smtClean="0"/>
              <a:t>SCENARI </a:t>
            </a:r>
            <a:r>
              <a:rPr lang="it-IT" sz="2800" b="1" dirty="0"/>
              <a:t>DI SVILUPPO </a:t>
            </a:r>
            <a:endParaRPr lang="it-IT" sz="2800" b="1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50" y="1988840"/>
            <a:ext cx="7524750" cy="389572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180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106</Words>
  <Application>Microsoft Office PowerPoint</Application>
  <PresentationFormat>Presentazione su schermo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Thème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</dc:creator>
  <cp:lastModifiedBy>valeriagentili</cp:lastModifiedBy>
  <cp:revision>43</cp:revision>
  <dcterms:created xsi:type="dcterms:W3CDTF">2015-12-15T13:13:21Z</dcterms:created>
  <dcterms:modified xsi:type="dcterms:W3CDTF">2015-12-16T18:40:52Z</dcterms:modified>
</cp:coreProperties>
</file>